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5998825" cy="15998825"/>
  <p:notesSz cx="15998825" cy="15998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9">
          <p15:clr>
            <a:srgbClr val="A4A3A4"/>
          </p15:clr>
        </p15:guide>
        <p15:guide id="2" pos="662">
          <p15:clr>
            <a:srgbClr val="A4A3A4"/>
          </p15:clr>
        </p15:guide>
        <p15:guide id="3" orient="horz" pos="92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2484" y="36"/>
      </p:cViewPr>
      <p:guideLst>
        <p:guide orient="horz" pos="639"/>
        <p:guide pos="662"/>
        <p:guide orient="horz" pos="92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1199912" y="2618328"/>
            <a:ext cx="13599002" cy="5569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98"/>
              <a:buFont typeface="Verdana"/>
              <a:buNone/>
              <a:defRPr sz="104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ubTitle" idx="1"/>
          </p:nvPr>
        </p:nvSpPr>
        <p:spPr>
          <a:xfrm>
            <a:off x="1999852" y="8403088"/>
            <a:ext cx="11999119" cy="386267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lvl="0" algn="ctr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/>
            </a:lvl1pPr>
            <a:lvl2pPr lvl="1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/>
            </a:lvl2pPr>
            <a:lvl3pPr lvl="2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/>
            </a:lvl3pPr>
            <a:lvl4pPr lvl="3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4pPr>
            <a:lvl5pPr lvl="4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5pPr>
            <a:lvl6pPr lvl="5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6pPr>
            <a:lvl7pPr lvl="6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7pPr>
            <a:lvl8pPr lvl="7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8pPr>
            <a:lvl9pPr lvl="8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F9827A74-C9E7-4529-BC78-E161D04285B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 rot="5400000">
            <a:off x="2923859" y="2435007"/>
            <a:ext cx="10151108" cy="1379898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582DE921-CC56-4AD5-B868-D0E1779734F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 rot="5400000">
            <a:off x="6394900" y="5906048"/>
            <a:ext cx="13558265" cy="344974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 rot="5400000">
            <a:off x="-604585" y="2556294"/>
            <a:ext cx="13558265" cy="1014925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1EDB9C2A-9D14-448A-A208-51C5189D157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1099919" y="4258947"/>
            <a:ext cx="13798987" cy="1015110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A9F7457E-9B72-46C1-82EC-F7D28B2ADD4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091587" y="3988600"/>
            <a:ext cx="13798987" cy="665506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98"/>
              <a:buFont typeface="Verdana"/>
              <a:buNone/>
              <a:defRPr sz="104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1091587" y="10706626"/>
            <a:ext cx="13798987" cy="349974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3499"/>
              <a:buNone/>
              <a:defRPr sz="3499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3149"/>
              <a:buNone/>
              <a:defRPr sz="3149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7D1B0FC5-2406-423B-8B29-718CF4C7CF4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A37026F8-8F46-41EE-9211-4DBBF5146E5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1099919" y="4258947"/>
            <a:ext cx="6799501" cy="1015110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2"/>
          </p:nvPr>
        </p:nvSpPr>
        <p:spPr>
          <a:xfrm>
            <a:off x="8099405" y="4258947"/>
            <a:ext cx="6799501" cy="1015110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28B956DB-F1CD-44EF-AA83-1EEF4A181EE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637CC618-914E-4625-A7FF-F7FA3516D42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1102003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1102005" y="3921935"/>
            <a:ext cx="6768252" cy="192208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 b="1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 b="1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 b="1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1102005" y="5844015"/>
            <a:ext cx="6768252" cy="859566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8099405" y="3921935"/>
            <a:ext cx="6801584" cy="192208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 b="1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 b="1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 b="1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8099405" y="5844015"/>
            <a:ext cx="6801584" cy="859566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25A1D455-D81C-45A6-8228-F10A47C004D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1102003" y="1066588"/>
            <a:ext cx="5160037" cy="373305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Verdana"/>
              <a:buNone/>
              <a:defRPr sz="5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01585" y="2303538"/>
            <a:ext cx="8099405" cy="1136953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584136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5599"/>
              <a:buChar char="•"/>
              <a:defRPr sz="5599"/>
            </a:lvl1pPr>
            <a:lvl2pPr marL="914400" lvl="1" indent="-5396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899"/>
              <a:buChar char="•"/>
              <a:defRPr sz="4899"/>
            </a:lvl2pPr>
            <a:lvl3pPr marL="1371600" lvl="2" indent="-49523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199"/>
              <a:buChar char="•"/>
              <a:defRPr sz="4199"/>
            </a:lvl3pPr>
            <a:lvl4pPr marL="1828800" lvl="3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4pPr>
            <a:lvl5pPr marL="2286000" lvl="4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5pPr>
            <a:lvl6pPr marL="2743200" lvl="5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6pPr>
            <a:lvl7pPr marL="3200400" lvl="6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7pPr>
            <a:lvl8pPr marL="3657600" lvl="7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8pPr>
            <a:lvl9pPr marL="4114800" lvl="8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2"/>
          </p:nvPr>
        </p:nvSpPr>
        <p:spPr>
          <a:xfrm>
            <a:off x="1102003" y="4799647"/>
            <a:ext cx="5160037" cy="889194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450"/>
              <a:buNone/>
              <a:defRPr sz="2450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29D76346-050A-482A-BF24-DFDF95AE89E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1102003" y="1066588"/>
            <a:ext cx="5160037" cy="373305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Verdana"/>
              <a:buNone/>
              <a:defRPr sz="5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6801585" y="2303538"/>
            <a:ext cx="8099405" cy="1136953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R="0" lvl="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Arial"/>
              <a:buNone/>
              <a:defRPr sz="55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1pPr>
            <a:lvl2pPr marR="0" lvl="1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899"/>
              <a:buFont typeface="Arial"/>
              <a:buNone/>
              <a:defRPr sz="48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2pPr>
            <a:lvl3pPr marR="0" lvl="2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199"/>
              <a:buFont typeface="Arial"/>
              <a:buNone/>
              <a:defRPr sz="41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3pPr>
            <a:lvl4pPr marR="0" lvl="3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4pPr>
            <a:lvl5pPr marR="0" lvl="4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5pPr>
            <a:lvl6pPr marR="0" lvl="5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6pPr>
            <a:lvl7pPr marR="0" lvl="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7pPr>
            <a:lvl8pPr marR="0" lvl="7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8pPr>
            <a:lvl9pPr marR="0" lvl="8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102003" y="4799647"/>
            <a:ext cx="5160037" cy="889194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450"/>
              <a:buNone/>
              <a:defRPr sz="2450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9F415D3B-553B-4AAA-A27D-C43275E8C7C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/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1099919" y="4258947"/>
            <a:ext cx="13798987" cy="1015110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/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9pPr>
          </a:lstStyle>
          <a:p>
            <a:endParaRPr/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98AD69CD-A4AB-48D2-9196-B2F094928F11}" type="slidenum"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defPPr/>
      <a:lvl1pPr marR="0" lvl="0" algn="l">
        <a:lnSpc>
          <a:spcPct val="90000"/>
        </a:lnSpc>
        <a:spcBef>
          <a:spcPts val="0"/>
        </a:spcBef>
        <a:spcAft>
          <a:spcPts val="0"/>
        </a:spcAft>
        <a:buClr>
          <a:schemeClr val="dk1"/>
        </a:buClr>
        <a:buSzPts val="7699"/>
        <a:buFont typeface="Verdana"/>
        <a:buNone/>
        <a:defRPr sz="769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/>
      <a:lvl1pPr marL="457200" marR="0" lvl="0" indent="-539686" algn="l">
        <a:lnSpc>
          <a:spcPct val="90000"/>
        </a:lnSpc>
        <a:spcBef>
          <a:spcPts val="1750"/>
        </a:spcBef>
        <a:spcAft>
          <a:spcPts val="0"/>
        </a:spcAft>
        <a:buClr>
          <a:schemeClr val="dk1"/>
        </a:buClr>
        <a:buSzPts val="4899"/>
        <a:buFont typeface="Arial"/>
        <a:buChar char="•"/>
        <a:defRPr sz="489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1pPr>
      <a:lvl2pPr marL="914400" marR="0" lvl="1" indent="-495236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4199"/>
        <a:buFont typeface="Arial"/>
        <a:buChar char="•"/>
        <a:defRPr sz="419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2pPr>
      <a:lvl3pPr marL="1371600" marR="0" lvl="2" indent="-450786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499"/>
        <a:buFont typeface="Arial"/>
        <a:buChar char="•"/>
        <a:defRPr sz="349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3pPr>
      <a:lvl4pPr marL="1828800" marR="0" lvl="3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4pPr>
      <a:lvl5pPr marL="2286000" marR="0" lvl="4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5pPr>
      <a:lvl6pPr marL="2743200" marR="0" lvl="5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6pPr>
      <a:lvl7pPr marL="3200400" marR="0" lvl="6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7pPr>
      <a:lvl8pPr marL="3657600" marR="0" lvl="7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8pPr>
      <a:lvl9pPr marL="4114800" marR="0" lvl="8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9pPr>
    </p:bodyStyle>
    <p:otherStyle>
      <a:defPPr/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78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2117"/>
          <a:stretch/>
        </p:blipFill>
        <p:spPr>
          <a:xfrm>
            <a:off x="0" y="0"/>
            <a:ext cx="17719412" cy="18079412"/>
          </a:xfrm>
          <a:prstGeom prst="rect">
            <a:avLst/>
          </a:prstGeom>
        </p:spPr>
      </p:pic>
      <p:sp>
        <p:nvSpPr>
          <p:cNvPr id="79" name="Shape 79"/>
          <p:cNvSpPr/>
          <p:nvPr/>
        </p:nvSpPr>
        <p:spPr>
          <a:xfrm>
            <a:off x="0" y="9439412"/>
            <a:ext cx="16022340" cy="5760000"/>
          </a:xfrm>
          <a:prstGeom prst="rect">
            <a:avLst/>
          </a:prstGeom>
          <a:gradFill>
            <a:gsLst>
              <a:gs pos="15000">
                <a:srgbClr val="FFFFFF"/>
              </a:gs>
              <a:gs pos="51000">
                <a:srgbClr val="FFFFFF">
                  <a:alpha val="7000"/>
                </a:srgbClr>
              </a:gs>
              <a:gs pos="100000">
                <a:srgbClr val="FFFFFF">
                  <a:alpha val="0"/>
                </a:srgbClr>
              </a:gs>
            </a:gsLst>
          </a:gradFill>
          <a:ln>
            <a:noFill/>
          </a:ln>
        </p:spPr>
        <p:txBody>
          <a:bodyPr wrap="square" lIns="91425" tIns="45700" rIns="91425" bIns="45700" anchor="ctr">
            <a:noAutofit/>
          </a:bodyPr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3266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80" name="Shape 80"/>
          <p:cNvSpPr/>
          <p:nvPr/>
        </p:nvSpPr>
        <p:spPr>
          <a:xfrm>
            <a:off x="910254" y="9647360"/>
            <a:ext cx="13915751" cy="483205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Памятка</a:t>
            </a:r>
            <a:r>
              <a:rPr sz="77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77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родителям</a:t>
            </a:r>
            <a:r>
              <a:rPr sz="77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77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7700" b="1" i="0" u="none" strike="noStrike" cap="none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о </a:t>
            </a:r>
            <a:r>
              <a:rPr sz="7700" b="1" i="0" u="none" strike="noStrike" cap="none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профилактике</a:t>
            </a:r>
            <a:r>
              <a:rPr sz="7700" b="1" i="0" u="none" strike="noStrike" cap="none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 </a:t>
            </a:r>
            <a:r>
              <a:rPr sz="7700" b="1" i="0" u="none" strike="noStrike" cap="none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безопасности</a:t>
            </a:r>
            <a:r>
              <a:rPr sz="7700" b="1" i="0" u="none" strike="noStrike" cap="none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 </a:t>
            </a:r>
            <a:r>
              <a:rPr sz="7700" b="1" i="0" u="none" strike="noStrike" cap="none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детей</a:t>
            </a:r>
            <a:r>
              <a:rPr lang="ru-RU" sz="7700" b="1" i="0" u="none" strike="noStrike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 </a:t>
            </a: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7700" b="1" i="0" u="none" strike="noStrike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в сети «Интернет»</a:t>
            </a:r>
            <a:endParaRPr sz="5000" b="1" i="0" u="none" strike="noStrike" cap="none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  <p:sp>
        <p:nvSpPr>
          <p:cNvPr id="81" name="Shape 81"/>
          <p:cNvSpPr/>
          <p:nvPr/>
        </p:nvSpPr>
        <p:spPr>
          <a:xfrm>
            <a:off x="14826005" y="14803439"/>
            <a:ext cx="1196334" cy="1196334"/>
          </a:xfrm>
          <a:prstGeom prst="rect">
            <a:avLst/>
          </a:prstGeom>
          <a:gradFill>
            <a:gsLst>
              <a:gs pos="0">
                <a:schemeClr val="accent1"/>
              </a:gs>
              <a:gs pos="80000">
                <a:schemeClr val="accent2"/>
              </a:gs>
            </a:gsLst>
          </a:gradFill>
          <a:ln>
            <a:noFill/>
          </a:ln>
        </p:spPr>
        <p:txBody>
          <a:bodyPr wrap="square" lIns="91425" tIns="45700" rIns="91425" bIns="45700" anchor="ctr">
            <a:noAutofit/>
          </a:bodyPr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</a:endParaRPr>
          </a:p>
        </p:txBody>
      </p:sp>
      <p:pic>
        <p:nvPicPr>
          <p:cNvPr id="83" name="Picture 83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13230961" y="11621374"/>
            <a:ext cx="2069439" cy="3140572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Shape 85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grpSp>
          <p:nvGrpSpPr>
            <p:cNvPr id="86" name="Shape 86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87" name="Shape 87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89" name="Picture 89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90" name="Shape 90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91" name="Shape 91"/>
          <p:cNvSpPr/>
          <p:nvPr/>
        </p:nvSpPr>
        <p:spPr>
          <a:xfrm>
            <a:off x="910561" y="779831"/>
            <a:ext cx="14764868" cy="12772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Уважаемые родители!</a:t>
            </a:r>
            <a:endParaRPr sz="55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92" name="Shape 92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93" name="Shape 93"/>
          <p:cNvSpPr/>
          <p:nvPr/>
        </p:nvSpPr>
        <p:spPr>
          <a:xfrm>
            <a:off x="1077040" y="2836896"/>
            <a:ext cx="14598388" cy="1123380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>
              <a:spcAft>
                <a:spcPts val="1800"/>
              </a:spcAft>
            </a:pP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Особую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актуальность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приобретает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проблема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lang="ru-RU" sz="540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вовлечения </a:t>
            </a:r>
            <a:r>
              <a:rPr lang="ru-RU" sz="540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несовершеннолетних с </a:t>
            </a:r>
            <a:r>
              <a:rPr lang="ru-RU" sz="5400" b="0" i="0" u="none" strike="noStrike" cap="none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помощью информационных технологий в совершение преступлений</a:t>
            </a:r>
            <a:r>
              <a:rPr sz="5400" b="0" i="0" u="none" strike="noStrike" cap="none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8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Преимущественной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мотивацией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b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у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детей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по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исполнению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задач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«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кураторов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» в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сети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Интернет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b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остается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незнание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или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получение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материальной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выгоды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8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Только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вместе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мы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сможем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противостоять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угрозе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Shape 95"/>
          <p:cNvGrpSpPr/>
          <p:nvPr/>
        </p:nvGrpSpPr>
        <p:grpSpPr>
          <a:xfrm>
            <a:off x="0" y="-280588"/>
            <a:ext cx="16022341" cy="15999775"/>
            <a:chOff x="0" y="0"/>
            <a:chExt cx="16022341" cy="15999775"/>
          </a:xfrm>
        </p:grpSpPr>
        <p:grpSp>
          <p:nvGrpSpPr>
            <p:cNvPr id="96" name="Shape 96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97" name="Shape 97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99" name="Picture 99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00" name="Shape 100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01" name="Shape 101"/>
          <p:cNvSpPr/>
          <p:nvPr/>
        </p:nvSpPr>
        <p:spPr>
          <a:xfrm>
            <a:off x="910561" y="779831"/>
            <a:ext cx="14764868" cy="230828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7200" b="1" i="0" u="none" strike="noStrike" cap="none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П</a:t>
            </a:r>
            <a:r>
              <a:rPr sz="7200" b="1" i="0" u="none" strike="noStrike" cap="none" dirty="0" err="1" smtClean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ричины</a:t>
            </a:r>
            <a:r>
              <a:rPr lang="ru-RU" sz="7200" b="1" i="0" u="none" strike="noStrike" cap="none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, способствующие </a:t>
            </a:r>
            <a:r>
              <a:rPr sz="7200" b="1" i="0" u="none" strike="noStrike" cap="none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 </a:t>
            </a:r>
            <a:r>
              <a:rPr lang="ru-RU" sz="7200" b="1" i="0" u="none" strike="noStrike" cap="none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вовлечению:</a:t>
            </a:r>
            <a:endParaRPr sz="72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02" name="Shape 102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x="825786" y="3978434"/>
            <a:ext cx="14598388" cy="1055669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 dirty="0" err="1">
                <a:latin typeface="Verdana"/>
                <a:ea typeface="Verdana"/>
                <a:cs typeface="Verdana"/>
              </a:rPr>
              <a:t>общая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внушаемость</a:t>
            </a:r>
            <a:r>
              <a:rPr sz="5400" dirty="0">
                <a:latin typeface="Verdana"/>
                <a:ea typeface="Verdana"/>
                <a:cs typeface="Verdana"/>
              </a:rPr>
              <a:t/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>
                <a:latin typeface="Verdana"/>
                <a:ea typeface="Verdana"/>
                <a:cs typeface="Verdana"/>
              </a:rPr>
              <a:t>и </a:t>
            </a:r>
            <a:r>
              <a:rPr sz="5400" dirty="0" err="1">
                <a:latin typeface="Verdana"/>
                <a:ea typeface="Verdana"/>
                <a:cs typeface="Verdana"/>
              </a:rPr>
              <a:t>эмоциональная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неустойчивость</a:t>
            </a:r>
            <a:r>
              <a:rPr sz="5400" dirty="0" smtClean="0">
                <a:latin typeface="Verdana"/>
                <a:ea typeface="Verdana"/>
                <a:cs typeface="Verdana"/>
              </a:rPr>
              <a:t> </a:t>
            </a:r>
            <a:endParaRPr sz="5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dirty="0" err="1">
                <a:latin typeface="Verdana"/>
                <a:ea typeface="Verdana"/>
                <a:cs typeface="Verdana"/>
              </a:rPr>
              <a:t>недостаточная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развитость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критичности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мышления</a:t>
            </a:r>
            <a:r>
              <a:rPr sz="5400" dirty="0" smtClean="0">
                <a:latin typeface="Verdana"/>
                <a:ea typeface="Verdana"/>
                <a:cs typeface="Verdana"/>
              </a:rPr>
              <a:t> </a:t>
            </a:r>
            <a:endParaRPr sz="5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 dirty="0" err="1">
                <a:latin typeface="Verdana"/>
                <a:ea typeface="Verdana"/>
                <a:cs typeface="Verdana"/>
              </a:rPr>
              <a:t>низкая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устойчивость</a:t>
            </a:r>
            <a:r>
              <a:rPr sz="5400" b="1" dirty="0">
                <a:latin typeface="Verdana"/>
                <a:ea typeface="Verdana"/>
                <a:cs typeface="Verdana"/>
              </a:rPr>
              <a:t/>
            </a:r>
            <a:br>
              <a:rPr sz="5400" b="1" dirty="0">
                <a:latin typeface="Verdana"/>
                <a:ea typeface="Verdana"/>
                <a:cs typeface="Verdana"/>
              </a:rPr>
            </a:br>
            <a:r>
              <a:rPr sz="5400" b="1" dirty="0">
                <a:latin typeface="Verdana"/>
                <a:ea typeface="Verdana"/>
                <a:cs typeface="Verdana"/>
              </a:rPr>
              <a:t>к </a:t>
            </a:r>
            <a:r>
              <a:rPr sz="5400" b="1" dirty="0" err="1">
                <a:latin typeface="Verdana"/>
                <a:ea typeface="Verdana"/>
                <a:cs typeface="Verdana"/>
              </a:rPr>
              <a:t>манипуляциям</a:t>
            </a:r>
            <a:r>
              <a:rPr sz="5400" b="1" dirty="0">
                <a:latin typeface="Verdana"/>
                <a:ea typeface="Verdana"/>
                <a:cs typeface="Verdana"/>
              </a:rPr>
              <a:t> и </a:t>
            </a:r>
            <a:r>
              <a:rPr sz="5400" b="1" dirty="0" err="1">
                <a:latin typeface="Verdana"/>
                <a:ea typeface="Verdana"/>
                <a:cs typeface="Verdana"/>
              </a:rPr>
              <a:t>провокациям</a:t>
            </a:r>
            <a:r>
              <a:rPr sz="5400" dirty="0">
                <a:latin typeface="Verdana"/>
                <a:ea typeface="Verdana"/>
                <a:cs typeface="Verdana"/>
              </a:rPr>
              <a:t>, </a:t>
            </a:r>
            <a:r>
              <a:rPr sz="5400" dirty="0" err="1">
                <a:latin typeface="Verdana"/>
                <a:ea typeface="Verdana"/>
                <a:cs typeface="Verdana"/>
              </a:rPr>
              <a:t>свойственная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возрасту</a:t>
            </a:r>
            <a:endParaRPr sz="5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dirty="0" err="1">
                <a:latin typeface="Verdana"/>
                <a:ea typeface="Verdana"/>
                <a:cs typeface="Verdana"/>
              </a:rPr>
              <a:t>повышенная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потребность</a:t>
            </a:r>
            <a:r>
              <a:rPr sz="5400" dirty="0">
                <a:latin typeface="Verdana"/>
                <a:ea typeface="Verdana"/>
                <a:cs typeface="Verdana"/>
              </a:rPr>
              <a:t/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>
                <a:latin typeface="Verdana"/>
                <a:ea typeface="Verdana"/>
                <a:cs typeface="Verdana"/>
              </a:rPr>
              <a:t>в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самоутверждении</a:t>
            </a:r>
            <a:endParaRPr sz="5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 dirty="0" err="1">
                <a:latin typeface="Verdana"/>
                <a:ea typeface="Verdana"/>
                <a:cs typeface="Verdana"/>
              </a:rPr>
              <a:t>недостаточная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правовая</a:t>
            </a:r>
            <a:r>
              <a:rPr sz="5400" b="1" dirty="0">
                <a:latin typeface="Verdana"/>
                <a:ea typeface="Verdana"/>
                <a:cs typeface="Verdana"/>
              </a:rPr>
              <a:t/>
            </a:r>
            <a:br>
              <a:rPr sz="5400" b="1" dirty="0">
                <a:latin typeface="Verdana"/>
                <a:ea typeface="Verdana"/>
                <a:cs typeface="Verdana"/>
              </a:rPr>
            </a:br>
            <a:r>
              <a:rPr sz="5400" b="1" dirty="0" err="1" smtClean="0">
                <a:latin typeface="Verdana"/>
                <a:ea typeface="Verdana"/>
                <a:cs typeface="Verdana"/>
              </a:rPr>
              <a:t>грамотность</a:t>
            </a:r>
            <a:endParaRPr sz="5400" b="1" dirty="0"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Shape 105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grpSp>
          <p:nvGrpSpPr>
            <p:cNvPr id="106" name="Shape 106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107" name="Shape 107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109" name="Picture 109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10" name="Shape 110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11" name="Shape 111"/>
          <p:cNvSpPr/>
          <p:nvPr/>
        </p:nvSpPr>
        <p:spPr>
          <a:xfrm>
            <a:off x="910561" y="779831"/>
            <a:ext cx="14764868" cy="246217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Основной принцип вовлечения</a:t>
            </a:r>
            <a:endParaRPr sz="55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12" name="Shape 112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13" name="Shape 113"/>
          <p:cNvSpPr/>
          <p:nvPr/>
        </p:nvSpPr>
        <p:spPr>
          <a:xfrm>
            <a:off x="1050925" y="3413504"/>
            <a:ext cx="14764866" cy="412416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- </a:t>
            </a: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это ослабление контроля над действиями </a:t>
            </a: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путем обмана, угроз, давления, введения в заблуждение.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1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Преступники могут: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4" name="Shape 114"/>
          <p:cNvSpPr txBox="1"/>
          <p:nvPr/>
        </p:nvSpPr>
        <p:spPr>
          <a:xfrm>
            <a:off x="1074439" y="7411745"/>
            <a:ext cx="14947900" cy="72019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>
                <a:latin typeface="Verdana"/>
                <a:ea typeface="Verdana"/>
                <a:cs typeface="Verdana"/>
              </a:rPr>
              <a:t>попросить «по дружбе», за подарок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или за определенную плату передать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что-то (письмо, коробку), за чем-нибудь понаблюдать или сделать,</a:t>
            </a: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>
                <a:latin typeface="Verdana"/>
                <a:ea typeface="Verdana"/>
                <a:cs typeface="Verdana"/>
              </a:rPr>
              <a:t>вовлечь в игру, выдать 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задания, устроить челленджи,</a:t>
            </a: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>
                <a:latin typeface="Verdana"/>
                <a:ea typeface="Verdana"/>
                <a:cs typeface="Verdana"/>
              </a:rPr>
              <a:t>манипулировать 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идеологическими установками.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Shape 116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grpSp>
          <p:nvGrpSpPr>
            <p:cNvPr id="117" name="Shape 117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118" name="Shape 118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120" name="Picture 120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21" name="Shape 121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22" name="Shape 122"/>
          <p:cNvSpPr/>
          <p:nvPr/>
        </p:nvSpPr>
        <p:spPr>
          <a:xfrm>
            <a:off x="910561" y="779831"/>
            <a:ext cx="14021798" cy="12772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Маркеры вовлечения:</a:t>
            </a:r>
            <a:endParaRPr sz="77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23" name="Shape 123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24" name="Shape 124"/>
          <p:cNvSpPr/>
          <p:nvPr/>
        </p:nvSpPr>
        <p:spPr>
          <a:xfrm>
            <a:off x="1114912" y="2536424"/>
            <a:ext cx="13969567" cy="1252646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4400" b="1" dirty="0" err="1">
                <a:latin typeface="Verdana"/>
                <a:ea typeface="Verdana"/>
                <a:cs typeface="Verdana"/>
              </a:rPr>
              <a:t>изменение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манеры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поведения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dirty="0">
                <a:latin typeface="Verdana"/>
                <a:ea typeface="Verdana"/>
                <a:cs typeface="Verdana"/>
              </a:rPr>
              <a:t>(</a:t>
            </a:r>
            <a:r>
              <a:rPr sz="4400" dirty="0" err="1">
                <a:latin typeface="Verdana"/>
                <a:ea typeface="Verdana"/>
                <a:cs typeface="Verdana"/>
              </a:rPr>
              <a:t>появляется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скрытность</a:t>
            </a:r>
            <a:r>
              <a:rPr sz="4400" dirty="0">
                <a:latin typeface="Verdana"/>
                <a:ea typeface="Verdana"/>
                <a:cs typeface="Verdana"/>
              </a:rPr>
              <a:t> в </a:t>
            </a:r>
            <a:r>
              <a:rPr sz="4400" dirty="0" err="1">
                <a:latin typeface="Verdana"/>
                <a:ea typeface="Verdana"/>
                <a:cs typeface="Verdana"/>
              </a:rPr>
              <a:t>планах</a:t>
            </a:r>
            <a:r>
              <a:rPr sz="4400" dirty="0">
                <a:latin typeface="Verdana"/>
                <a:ea typeface="Verdana"/>
                <a:cs typeface="Verdana"/>
              </a:rPr>
              <a:t>, </a:t>
            </a:r>
            <a:r>
              <a:rPr sz="4400" dirty="0" err="1">
                <a:latin typeface="Verdana"/>
                <a:ea typeface="Verdana"/>
                <a:cs typeface="Verdana"/>
              </a:rPr>
              <a:t>резкость</a:t>
            </a:r>
            <a:r>
              <a:rPr sz="4400" dirty="0">
                <a:latin typeface="Verdana"/>
                <a:ea typeface="Verdana"/>
                <a:cs typeface="Verdana"/>
              </a:rPr>
              <a:t>, </a:t>
            </a:r>
            <a:r>
              <a:rPr sz="4400" dirty="0" err="1" smtClean="0">
                <a:latin typeface="Verdana"/>
                <a:ea typeface="Verdana"/>
                <a:cs typeface="Verdana"/>
              </a:rPr>
              <a:t>грубость</a:t>
            </a:r>
            <a:r>
              <a:rPr lang="ru-RU" sz="4400" dirty="0" smtClean="0">
                <a:latin typeface="Verdana"/>
                <a:ea typeface="Verdana"/>
                <a:cs typeface="Verdana"/>
              </a:rPr>
              <a:t>, телефон постоянно в руках</a:t>
            </a:r>
            <a:r>
              <a:rPr sz="4400" dirty="0" smtClean="0">
                <a:latin typeface="Verdana"/>
                <a:ea typeface="Verdana"/>
                <a:cs typeface="Verdana"/>
              </a:rPr>
              <a:t>)</a:t>
            </a:r>
            <a:endParaRPr sz="4400" dirty="0">
              <a:latin typeface="Verdana"/>
              <a:ea typeface="Verdana"/>
              <a:cs typeface="Verdana"/>
            </a:endParaRP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4400" b="1" dirty="0" err="1">
                <a:latin typeface="Verdana"/>
                <a:ea typeface="Verdana"/>
                <a:cs typeface="Verdana"/>
              </a:rPr>
              <a:t>изменение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внешнего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вида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dirty="0">
                <a:latin typeface="Verdana"/>
                <a:ea typeface="Verdana"/>
                <a:cs typeface="Verdana"/>
              </a:rPr>
              <a:t>(</a:t>
            </a:r>
            <a:r>
              <a:rPr sz="4400" dirty="0" err="1">
                <a:latin typeface="Verdana"/>
                <a:ea typeface="Verdana"/>
                <a:cs typeface="Verdana"/>
              </a:rPr>
              <a:t>может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появиться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неопрятность</a:t>
            </a:r>
            <a:r>
              <a:rPr sz="4400" dirty="0">
                <a:latin typeface="Verdana"/>
                <a:ea typeface="Verdana"/>
                <a:cs typeface="Verdana"/>
              </a:rPr>
              <a:t/>
            </a:r>
            <a:br>
              <a:rPr sz="4400" dirty="0">
                <a:latin typeface="Verdana"/>
                <a:ea typeface="Verdana"/>
                <a:cs typeface="Verdana"/>
              </a:rPr>
            </a:br>
            <a:r>
              <a:rPr sz="4400" dirty="0" err="1">
                <a:latin typeface="Verdana"/>
                <a:ea typeface="Verdana"/>
                <a:cs typeface="Verdana"/>
              </a:rPr>
              <a:t>или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признаки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приверженности</a:t>
            </a:r>
            <a:r>
              <a:rPr sz="4400" dirty="0">
                <a:latin typeface="Verdana"/>
                <a:ea typeface="Verdana"/>
                <a:cs typeface="Verdana"/>
              </a:rPr>
              <a:t/>
            </a:r>
            <a:br>
              <a:rPr sz="4400" dirty="0">
                <a:latin typeface="Verdana"/>
                <a:ea typeface="Verdana"/>
                <a:cs typeface="Verdana"/>
              </a:rPr>
            </a:br>
            <a:r>
              <a:rPr sz="4400" dirty="0">
                <a:latin typeface="Verdana"/>
                <a:ea typeface="Verdana"/>
                <a:cs typeface="Verdana"/>
              </a:rPr>
              <a:t>к </a:t>
            </a:r>
            <a:r>
              <a:rPr sz="4400" dirty="0" err="1">
                <a:latin typeface="Verdana"/>
                <a:ea typeface="Verdana"/>
                <a:cs typeface="Verdana"/>
              </a:rPr>
              <a:t>определенной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субкультуре</a:t>
            </a:r>
            <a:r>
              <a:rPr sz="4400" dirty="0" smtClean="0">
                <a:latin typeface="Verdana"/>
                <a:ea typeface="Verdana"/>
                <a:cs typeface="Verdana"/>
              </a:rPr>
              <a:t>)</a:t>
            </a:r>
            <a:endParaRPr sz="4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4400" b="1" dirty="0" err="1">
                <a:latin typeface="Verdana"/>
                <a:ea typeface="Verdana"/>
                <a:cs typeface="Verdana"/>
              </a:rPr>
              <a:t>возможно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изменение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характера</a:t>
            </a:r>
            <a:r>
              <a:rPr sz="4400" dirty="0">
                <a:latin typeface="Verdana"/>
                <a:ea typeface="Verdana"/>
                <a:cs typeface="Verdana"/>
              </a:rPr>
              <a:t/>
            </a:r>
            <a:br>
              <a:rPr sz="4400" dirty="0">
                <a:latin typeface="Verdana"/>
                <a:ea typeface="Verdana"/>
                <a:cs typeface="Verdana"/>
              </a:rPr>
            </a:br>
            <a:r>
              <a:rPr sz="4400" dirty="0">
                <a:latin typeface="Verdana"/>
                <a:ea typeface="Verdana"/>
                <a:cs typeface="Verdana"/>
              </a:rPr>
              <a:t>(</a:t>
            </a:r>
            <a:r>
              <a:rPr sz="4400" dirty="0" err="1">
                <a:latin typeface="Verdana"/>
                <a:ea typeface="Verdana"/>
                <a:cs typeface="Verdana"/>
              </a:rPr>
              <a:t>высокая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раздражительность</a:t>
            </a:r>
            <a:r>
              <a:rPr sz="4400" dirty="0">
                <a:latin typeface="Verdana"/>
                <a:ea typeface="Verdana"/>
                <a:cs typeface="Verdana"/>
              </a:rPr>
              <a:t/>
            </a:r>
            <a:br>
              <a:rPr sz="4400" dirty="0">
                <a:latin typeface="Verdana"/>
                <a:ea typeface="Verdana"/>
                <a:cs typeface="Verdana"/>
              </a:rPr>
            </a:br>
            <a:r>
              <a:rPr sz="4400" dirty="0">
                <a:latin typeface="Verdana"/>
                <a:ea typeface="Verdana"/>
                <a:cs typeface="Verdana"/>
              </a:rPr>
              <a:t>и </a:t>
            </a:r>
            <a:r>
              <a:rPr sz="4400" dirty="0" err="1">
                <a:latin typeface="Verdana"/>
                <a:ea typeface="Verdana"/>
                <a:cs typeface="Verdana"/>
              </a:rPr>
              <a:t>замкнутость</a:t>
            </a:r>
            <a:r>
              <a:rPr sz="4400" dirty="0">
                <a:latin typeface="Verdana"/>
                <a:ea typeface="Verdana"/>
                <a:cs typeface="Verdana"/>
              </a:rPr>
              <a:t>, </a:t>
            </a:r>
            <a:r>
              <a:rPr lang="ru-RU" sz="4400" dirty="0" smtClean="0">
                <a:latin typeface="Verdana"/>
                <a:ea typeface="Verdana"/>
                <a:cs typeface="Verdana"/>
              </a:rPr>
              <a:t>подавленность, </a:t>
            </a:r>
            <a:r>
              <a:rPr sz="4400" dirty="0" err="1" smtClean="0">
                <a:latin typeface="Verdana"/>
                <a:ea typeface="Verdana"/>
                <a:cs typeface="Verdana"/>
              </a:rPr>
              <a:t>высокомерность</a:t>
            </a:r>
            <a:r>
              <a:rPr sz="4400" dirty="0">
                <a:latin typeface="Verdana"/>
                <a:ea typeface="Verdana"/>
                <a:cs typeface="Verdana"/>
              </a:rPr>
              <a:t/>
            </a:r>
            <a:br>
              <a:rPr sz="4400" dirty="0">
                <a:latin typeface="Verdana"/>
                <a:ea typeface="Verdana"/>
                <a:cs typeface="Verdana"/>
              </a:rPr>
            </a:br>
            <a:r>
              <a:rPr sz="4400" dirty="0">
                <a:latin typeface="Verdana"/>
                <a:ea typeface="Verdana"/>
                <a:cs typeface="Verdana"/>
              </a:rPr>
              <a:t>и </a:t>
            </a:r>
            <a:r>
              <a:rPr sz="4400" dirty="0" err="1">
                <a:latin typeface="Verdana"/>
                <a:ea typeface="Verdana"/>
                <a:cs typeface="Verdana"/>
              </a:rPr>
              <a:t>резкая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самоуверенность</a:t>
            </a:r>
            <a:r>
              <a:rPr sz="4400" dirty="0" smtClean="0">
                <a:latin typeface="Verdana"/>
                <a:ea typeface="Verdana"/>
                <a:cs typeface="Verdana"/>
              </a:rPr>
              <a:t>)</a:t>
            </a:r>
            <a:endParaRPr sz="4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4400" b="1" dirty="0" err="1">
                <a:latin typeface="Verdana"/>
                <a:ea typeface="Verdana"/>
                <a:cs typeface="Verdana"/>
              </a:rPr>
              <a:t>изменение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отношения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br>
              <a:rPr sz="4400" b="1" dirty="0">
                <a:latin typeface="Verdana"/>
                <a:ea typeface="Verdana"/>
                <a:cs typeface="Verdana"/>
              </a:rPr>
            </a:br>
            <a:r>
              <a:rPr sz="4400" b="1" dirty="0">
                <a:latin typeface="Verdana"/>
                <a:ea typeface="Verdana"/>
                <a:cs typeface="Verdana"/>
              </a:rPr>
              <a:t>к </a:t>
            </a:r>
            <a:r>
              <a:rPr sz="4400" b="1" dirty="0" err="1">
                <a:latin typeface="Verdana"/>
                <a:ea typeface="Verdana"/>
                <a:cs typeface="Verdana"/>
              </a:rPr>
              <a:t>учебе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dirty="0">
                <a:latin typeface="Verdana"/>
                <a:ea typeface="Verdana"/>
                <a:cs typeface="Verdana"/>
              </a:rPr>
              <a:t>(</a:t>
            </a:r>
            <a:r>
              <a:rPr sz="4400" dirty="0" err="1">
                <a:latin typeface="Verdana"/>
                <a:ea typeface="Verdana"/>
                <a:cs typeface="Verdana"/>
              </a:rPr>
              <a:t>появляются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пропуски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занятий</a:t>
            </a:r>
            <a:r>
              <a:rPr sz="4400" dirty="0">
                <a:latin typeface="Verdana"/>
                <a:ea typeface="Verdana"/>
                <a:cs typeface="Verdana"/>
              </a:rPr>
              <a:t> и </a:t>
            </a:r>
            <a:r>
              <a:rPr sz="4400" dirty="0" err="1">
                <a:latin typeface="Verdana"/>
                <a:ea typeface="Verdana"/>
                <a:cs typeface="Verdana"/>
              </a:rPr>
              <a:t>безразличие</a:t>
            </a:r>
            <a:r>
              <a:rPr sz="4400" dirty="0" smtClean="0">
                <a:latin typeface="Verdana"/>
                <a:ea typeface="Verdana"/>
                <a:cs typeface="Verdana"/>
              </a:rPr>
              <a:t>)</a:t>
            </a:r>
            <a:endParaRPr lang="ru-RU" sz="4400" dirty="0" smtClean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lang="ru-RU" sz="4400" b="1" dirty="0" smtClean="0">
                <a:latin typeface="Verdana"/>
                <a:ea typeface="Verdana"/>
                <a:cs typeface="Verdana"/>
              </a:rPr>
              <a:t>наличие денежных средств</a:t>
            </a:r>
            <a:r>
              <a:rPr lang="ru-RU" sz="4400" dirty="0" smtClean="0">
                <a:latin typeface="Verdana"/>
                <a:ea typeface="Verdana"/>
                <a:cs typeface="Verdana"/>
              </a:rPr>
              <a:t>, источник которых не известен</a:t>
            </a:r>
            <a:endParaRPr sz="4400" dirty="0"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Shape 126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grpSp>
          <p:nvGrpSpPr>
            <p:cNvPr id="127" name="Shape 127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128" name="Shape 128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130" name="Picture 130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31" name="Shape 131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32" name="Shape 132"/>
          <p:cNvSpPr/>
          <p:nvPr/>
        </p:nvSpPr>
        <p:spPr>
          <a:xfrm>
            <a:off x="783562" y="779831"/>
            <a:ext cx="15650239" cy="230828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200" b="1" i="0" u="none" strike="noStrike" cap="none" dirty="0" err="1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Изменение</a:t>
            </a:r>
            <a:r>
              <a:rPr sz="7200" b="1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 </a:t>
            </a:r>
            <a:r>
              <a:rPr sz="7200" b="1" i="0" u="none" strike="noStrike" cap="none" dirty="0" err="1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социального</a:t>
            </a:r>
            <a:r>
              <a:rPr sz="7200" b="1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 </a:t>
            </a:r>
            <a:r>
              <a:rPr sz="7200" b="1" i="0" u="none" strike="noStrike" cap="none" dirty="0" err="1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окружения</a:t>
            </a:r>
            <a:r>
              <a:rPr sz="7200" b="1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 и </a:t>
            </a:r>
            <a:r>
              <a:rPr sz="7200" b="1" i="0" u="none" strike="noStrike" cap="none" dirty="0" err="1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последствия</a:t>
            </a:r>
            <a:endParaRPr sz="72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33" name="Shape 133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34" name="Shape 134"/>
          <p:cNvSpPr/>
          <p:nvPr/>
        </p:nvSpPr>
        <p:spPr>
          <a:xfrm>
            <a:off x="828301" y="3744417"/>
            <a:ext cx="14467046" cy="1098758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 dirty="0" err="1">
                <a:latin typeface="Verdana"/>
                <a:ea typeface="Verdana"/>
                <a:cs typeface="Verdana"/>
              </a:rPr>
              <a:t>появились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новые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друзья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br>
              <a:rPr sz="5400" b="1" dirty="0">
                <a:latin typeface="Verdana"/>
                <a:ea typeface="Verdana"/>
                <a:cs typeface="Verdana"/>
              </a:rPr>
            </a:br>
            <a:r>
              <a:rPr sz="5400" b="1" dirty="0">
                <a:latin typeface="Verdana"/>
                <a:ea typeface="Verdana"/>
                <a:cs typeface="Verdana"/>
              </a:rPr>
              <a:t>(</a:t>
            </a:r>
            <a:r>
              <a:rPr sz="5400" b="1" dirty="0" err="1">
                <a:latin typeface="Verdana"/>
                <a:ea typeface="Verdana"/>
                <a:cs typeface="Verdana"/>
              </a:rPr>
              <a:t>или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взрослые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знакомые</a:t>
            </a:r>
            <a:r>
              <a:rPr sz="5400" b="1" dirty="0">
                <a:latin typeface="Verdana"/>
                <a:ea typeface="Verdana"/>
                <a:cs typeface="Verdana"/>
              </a:rPr>
              <a:t>), </a:t>
            </a:r>
            <a:br>
              <a:rPr sz="5400" b="1" dirty="0">
                <a:latin typeface="Verdana"/>
                <a:ea typeface="Verdana"/>
                <a:cs typeface="Verdana"/>
              </a:rPr>
            </a:br>
            <a:r>
              <a:rPr sz="5400" dirty="0" err="1">
                <a:latin typeface="Verdana"/>
                <a:ea typeface="Verdana"/>
                <a:cs typeface="Verdana"/>
              </a:rPr>
              <a:t>которые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не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относятся</a:t>
            </a:r>
            <a:r>
              <a:rPr sz="5400" dirty="0">
                <a:latin typeface="Verdana"/>
                <a:ea typeface="Verdana"/>
                <a:cs typeface="Verdana"/>
              </a:rPr>
              <a:t> к </a:t>
            </a:r>
            <a:r>
              <a:rPr sz="5400" dirty="0" err="1">
                <a:latin typeface="Verdana"/>
                <a:ea typeface="Verdana"/>
                <a:cs typeface="Verdana"/>
              </a:rPr>
              <a:t>той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среде</a:t>
            </a:r>
            <a:r>
              <a:rPr sz="5400" dirty="0">
                <a:latin typeface="Verdana"/>
                <a:ea typeface="Verdana"/>
                <a:cs typeface="Verdana"/>
              </a:rPr>
              <a:t>,</a:t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>
                <a:latin typeface="Verdana"/>
                <a:ea typeface="Verdana"/>
                <a:cs typeface="Verdana"/>
              </a:rPr>
              <a:t>в </a:t>
            </a:r>
            <a:r>
              <a:rPr sz="5400" dirty="0" err="1">
                <a:latin typeface="Verdana"/>
                <a:ea typeface="Verdana"/>
                <a:cs typeface="Verdana"/>
              </a:rPr>
              <a:t>которой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рос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обучающийся</a:t>
            </a:r>
            <a:endParaRPr sz="5400" b="1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dirty="0" err="1">
                <a:latin typeface="Verdana"/>
                <a:ea typeface="Verdana"/>
                <a:cs typeface="Verdana"/>
              </a:rPr>
              <a:t>общение</a:t>
            </a:r>
            <a:r>
              <a:rPr sz="5400" dirty="0">
                <a:latin typeface="Verdana"/>
                <a:ea typeface="Verdana"/>
                <a:cs typeface="Verdana"/>
              </a:rPr>
              <a:t> с «</a:t>
            </a:r>
            <a:r>
              <a:rPr sz="5400" dirty="0" err="1">
                <a:latin typeface="Verdana"/>
                <a:ea typeface="Verdana"/>
                <a:cs typeface="Verdana"/>
              </a:rPr>
              <a:t>новыми</a:t>
            </a:r>
            <a:r>
              <a:rPr sz="5400" dirty="0">
                <a:latin typeface="Verdana"/>
                <a:ea typeface="Verdana"/>
                <a:cs typeface="Verdana"/>
              </a:rPr>
              <a:t>» </a:t>
            </a:r>
            <a:r>
              <a:rPr sz="5400" dirty="0" err="1">
                <a:latin typeface="Verdana"/>
                <a:ea typeface="Verdana"/>
                <a:cs typeface="Verdana"/>
              </a:rPr>
              <a:t>друзьями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чаще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всего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происходит</a:t>
            </a:r>
            <a:r>
              <a:rPr sz="5400" dirty="0">
                <a:latin typeface="Verdana"/>
                <a:ea typeface="Verdana"/>
                <a:cs typeface="Verdana"/>
              </a:rPr>
              <a:t> в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онлайн-формате</a:t>
            </a:r>
            <a:endParaRPr sz="5400" b="1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dirty="0">
                <a:latin typeface="Verdana"/>
                <a:ea typeface="Verdana"/>
                <a:cs typeface="Verdana"/>
              </a:rPr>
              <a:t>у </a:t>
            </a:r>
            <a:r>
              <a:rPr sz="5400" dirty="0" err="1">
                <a:latin typeface="Verdana"/>
                <a:ea typeface="Verdana"/>
                <a:cs typeface="Verdana"/>
              </a:rPr>
              <a:t>обучающегося</a:t>
            </a:r>
            <a:r>
              <a:rPr sz="5400" dirty="0">
                <a:latin typeface="Verdana"/>
                <a:ea typeface="Verdana"/>
                <a:cs typeface="Verdana"/>
              </a:rPr>
              <a:t> и «</a:t>
            </a:r>
            <a:r>
              <a:rPr sz="5400" dirty="0" err="1">
                <a:latin typeface="Verdana"/>
                <a:ea typeface="Verdana"/>
                <a:cs typeface="Verdana"/>
              </a:rPr>
              <a:t>новых</a:t>
            </a:r>
            <a:r>
              <a:rPr sz="5400" dirty="0">
                <a:latin typeface="Verdana"/>
                <a:ea typeface="Verdana"/>
                <a:cs typeface="Verdana"/>
              </a:rPr>
              <a:t>»</a:t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 err="1">
                <a:latin typeface="Verdana"/>
                <a:ea typeface="Verdana"/>
                <a:cs typeface="Verdana"/>
              </a:rPr>
              <a:t>знакомых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присутствует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очевидное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несовпадение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интересов</a:t>
            </a:r>
            <a:r>
              <a:rPr sz="5400" dirty="0">
                <a:latin typeface="Verdana"/>
                <a:ea typeface="Verdana"/>
                <a:cs typeface="Verdana"/>
              </a:rPr>
              <a:t> и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друзей</a:t>
            </a:r>
            <a:endParaRPr sz="5400" dirty="0">
              <a:latin typeface="Verdana"/>
              <a:ea typeface="Verdana"/>
              <a:cs typeface="Verdana"/>
            </a:endParaRP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dirty="0">
                <a:latin typeface="Verdana"/>
                <a:ea typeface="Verdana"/>
                <a:cs typeface="Verdana"/>
              </a:rPr>
              <a:t>в </a:t>
            </a:r>
            <a:r>
              <a:rPr sz="5400" dirty="0" err="1">
                <a:latin typeface="Verdana"/>
                <a:ea typeface="Verdana"/>
                <a:cs typeface="Verdana"/>
              </a:rPr>
              <a:t>разговоре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ребенок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стал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чаще</a:t>
            </a:r>
            <a:r>
              <a:rPr sz="5400" dirty="0">
                <a:latin typeface="Verdana"/>
                <a:ea typeface="Verdana"/>
                <a:cs typeface="Verdana"/>
              </a:rPr>
              <a:t/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 err="1">
                <a:latin typeface="Verdana"/>
                <a:ea typeface="Verdana"/>
                <a:cs typeface="Verdana"/>
              </a:rPr>
              <a:t>высказываться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на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политические</a:t>
            </a:r>
            <a:r>
              <a:rPr sz="5400" dirty="0">
                <a:latin typeface="Verdana"/>
                <a:ea typeface="Verdana"/>
                <a:cs typeface="Verdana"/>
              </a:rPr>
              <a:t/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>
                <a:latin typeface="Verdana"/>
                <a:ea typeface="Verdana"/>
                <a:cs typeface="Verdana"/>
              </a:rPr>
              <a:t>и </a:t>
            </a:r>
            <a:r>
              <a:rPr sz="5400" dirty="0" err="1">
                <a:latin typeface="Verdana"/>
                <a:ea typeface="Verdana"/>
                <a:cs typeface="Verdana"/>
              </a:rPr>
              <a:t>социальные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темы</a:t>
            </a:r>
            <a:endParaRPr sz="5400" dirty="0"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Shape 136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grpSp>
          <p:nvGrpSpPr>
            <p:cNvPr id="137" name="Shape 137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138" name="Shape 138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140" name="Picture 140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41" name="Shape 141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42" name="Shape 142"/>
          <p:cNvSpPr/>
          <p:nvPr/>
        </p:nvSpPr>
        <p:spPr>
          <a:xfrm>
            <a:off x="1050925" y="832537"/>
            <a:ext cx="15650239" cy="127723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1 шаг - предупредить:</a:t>
            </a:r>
            <a:endParaRPr sz="77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44" name="Shape 144"/>
          <p:cNvSpPr/>
          <p:nvPr/>
        </p:nvSpPr>
        <p:spPr>
          <a:xfrm>
            <a:off x="1103154" y="2569512"/>
            <a:ext cx="14467046" cy="553993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информировать подростков</a:t>
            </a:r>
            <a:r>
              <a:rPr sz="5400">
                <a:latin typeface="Verdana"/>
                <a:ea typeface="Verdana"/>
                <a:cs typeface="Verdana"/>
              </a:rPr>
              <a:t/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об активизации деятельности террористических организации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по вербовке несовершеннолетних,</a:t>
            </a: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рассказать об ответственности</a:t>
            </a:r>
            <a:r>
              <a:rPr sz="5400">
                <a:latin typeface="Verdana"/>
                <a:ea typeface="Verdana"/>
                <a:cs typeface="Verdana"/>
              </a:rPr>
              <a:t/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(уголовной и административной).</a:t>
            </a:r>
          </a:p>
        </p:txBody>
      </p:sp>
      <p:sp>
        <p:nvSpPr>
          <p:cNvPr id="145" name="Shape 145"/>
          <p:cNvSpPr/>
          <p:nvPr/>
        </p:nvSpPr>
        <p:spPr>
          <a:xfrm>
            <a:off x="899762" y="8241407"/>
            <a:ext cx="15650239" cy="12772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2 шаг - контактировать:</a:t>
            </a:r>
            <a:endParaRPr sz="77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46" name="Shape 146"/>
          <p:cNvSpPr/>
          <p:nvPr/>
        </p:nvSpPr>
        <p:spPr>
          <a:xfrm>
            <a:off x="1050925" y="9626350"/>
            <a:ext cx="14467046" cy="553993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всегда интересуйтесь делами ребенка</a:t>
            </a:r>
            <a:r>
              <a:rPr sz="5400">
                <a:latin typeface="Verdana"/>
                <a:ea typeface="Verdana"/>
                <a:cs typeface="Verdana"/>
              </a:rPr>
              <a:t>, с кем дружит, с кем переписывается в сетях,</a:t>
            </a: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поддерживайте контакты</a:t>
            </a:r>
            <a:br>
              <a:rPr sz="5400" b="1">
                <a:latin typeface="Verdana"/>
                <a:ea typeface="Verdana"/>
                <a:cs typeface="Verdana"/>
              </a:rPr>
            </a:br>
            <a:r>
              <a:rPr sz="5400" b="1">
                <a:latin typeface="Verdana"/>
                <a:ea typeface="Verdana"/>
                <a:cs typeface="Verdana"/>
              </a:rPr>
              <a:t>с друзьями ребенка</a:t>
            </a:r>
            <a:r>
              <a:rPr sz="5400">
                <a:latin typeface="Verdana"/>
                <a:ea typeface="Verdana"/>
                <a:cs typeface="Verdana"/>
              </a:rPr>
              <a:t>, 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а также их родителями.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Shape 148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sp>
          <p:nvSpPr>
            <p:cNvPr id="149" name="Shape 149"/>
            <p:cNvSpPr/>
            <p:nvPr/>
          </p:nvSpPr>
          <p:spPr>
            <a:xfrm>
              <a:off x="0" y="0"/>
              <a:ext cx="15998827" cy="1599882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3266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</a:endParaRPr>
            </a:p>
          </p:txBody>
        </p:sp>
        <p:sp>
          <p:nvSpPr>
            <p:cNvPr id="150" name="Shape 150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51" name="Shape 151"/>
          <p:cNvSpPr/>
          <p:nvPr/>
        </p:nvSpPr>
        <p:spPr>
          <a:xfrm>
            <a:off x="1050925" y="832537"/>
            <a:ext cx="15650239" cy="127723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3 шаг – научить:</a:t>
            </a:r>
            <a:endParaRPr sz="77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52" name="Shape 152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53" name="Shape 153"/>
          <p:cNvSpPr/>
          <p:nvPr/>
        </p:nvSpPr>
        <p:spPr>
          <a:xfrm>
            <a:off x="1103154" y="2109769"/>
            <a:ext cx="14895671" cy="1264957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не отвечать на сомнительные предложения </a:t>
            </a:r>
            <a:r>
              <a:rPr sz="5400">
                <a:latin typeface="Verdana"/>
                <a:ea typeface="Verdana"/>
                <a:cs typeface="Verdana"/>
              </a:rPr>
              <a:t>и сообщения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от незнакомых людей. </a:t>
            </a: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быть подозрительным, </a:t>
            </a:r>
            <a:r>
              <a:rPr sz="5400">
                <a:latin typeface="Verdana"/>
                <a:ea typeface="Verdana"/>
                <a:cs typeface="Verdana"/>
              </a:rPr>
              <a:t>особенно, 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если собеседник требует сохранить тайну переписки.</a:t>
            </a: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не разглашать личные данные</a:t>
            </a:r>
            <a:br>
              <a:rPr sz="5400" b="1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в социальных сетях и компьютерных играх (адреса, телефоны и т.д.)</a:t>
            </a: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сообщать </a:t>
            </a:r>
            <a:r>
              <a:rPr sz="5400">
                <a:latin typeface="Verdana"/>
                <a:ea typeface="Verdana"/>
                <a:cs typeface="Verdana"/>
              </a:rPr>
              <a:t>родителям или педагогам</a:t>
            </a:r>
            <a:r>
              <a:rPr sz="5400" b="1">
                <a:latin typeface="Verdana"/>
                <a:ea typeface="Verdana"/>
                <a:cs typeface="Verdana"/>
              </a:rPr>
              <a:t/>
            </a:r>
            <a:br>
              <a:rPr sz="5400" b="1">
                <a:latin typeface="Verdana"/>
                <a:ea typeface="Verdana"/>
                <a:cs typeface="Verdana"/>
              </a:rPr>
            </a:br>
            <a:r>
              <a:rPr sz="5400" b="1">
                <a:latin typeface="Verdana"/>
                <a:ea typeface="Verdana"/>
                <a:cs typeface="Verdana"/>
              </a:rPr>
              <a:t>о любых предложениях</a:t>
            </a:r>
            <a:br>
              <a:rPr sz="5400" b="1">
                <a:latin typeface="Verdana"/>
                <a:ea typeface="Verdana"/>
                <a:cs typeface="Verdana"/>
              </a:rPr>
            </a:br>
            <a:r>
              <a:rPr sz="5400" b="1">
                <a:latin typeface="Verdana"/>
                <a:ea typeface="Verdana"/>
                <a:cs typeface="Verdana"/>
              </a:rPr>
              <a:t>от незнакомых людей</a:t>
            </a:r>
            <a:r>
              <a:rPr sz="5400">
                <a:latin typeface="Verdana"/>
                <a:ea typeface="Verdana"/>
                <a:cs typeface="Verdana"/>
              </a:rPr>
              <a:t/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(заработка, предоставления 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услуг, включение в сообщество)!</a:t>
            </a:r>
            <a:endParaRPr sz="5400" b="1"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Shape 155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sp>
          <p:nvSpPr>
            <p:cNvPr id="156" name="Shape 156"/>
            <p:cNvSpPr/>
            <p:nvPr/>
          </p:nvSpPr>
          <p:spPr>
            <a:xfrm>
              <a:off x="0" y="0"/>
              <a:ext cx="15998827" cy="1599882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3266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</a:endParaRPr>
            </a:p>
          </p:txBody>
        </p:sp>
        <p:sp>
          <p:nvSpPr>
            <p:cNvPr id="157" name="Shape 157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58" name="Shape 158"/>
          <p:cNvSpPr/>
          <p:nvPr/>
        </p:nvSpPr>
        <p:spPr>
          <a:xfrm>
            <a:off x="910561" y="779831"/>
            <a:ext cx="14021798" cy="12772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Дорогие родители!</a:t>
            </a:r>
            <a:endParaRPr sz="77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59" name="Shape 159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60" name="Shape 160"/>
          <p:cNvSpPr/>
          <p:nvPr/>
        </p:nvSpPr>
        <p:spPr>
          <a:xfrm>
            <a:off x="926102" y="2523251"/>
            <a:ext cx="14390098" cy="1257263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Будьте максимально бдительными, интересуйтесь планами своих детей</a:t>
            </a:r>
            <a:b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и оградите их от </a:t>
            </a: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совершения правонарушения.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3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Чаще разговаривайте с ребенком, делитесь тем, что считаете важным</a:t>
            </a:r>
            <a:b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в жизни, </a:t>
            </a: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транслируйте ценности личным примером</a:t>
            </a: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3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Направьте энергию </a:t>
            </a: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ребенка</a:t>
            </a:r>
            <a:b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на развитие творческого потенциала, спортивных навыков, участие</a:t>
            </a:r>
            <a:b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в волонтерской деятельности и т.д.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Берегите детство!</a:t>
            </a:r>
            <a:endParaRPr sz="54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инОбр">
      <a:dk1>
        <a:srgbClr val="000000"/>
      </a:dk1>
      <a:lt1>
        <a:srgbClr val="FFFFFF"/>
      </a:lt1>
      <a:dk2>
        <a:srgbClr val="505A78"/>
      </a:dk2>
      <a:lt2>
        <a:srgbClr val="EBEBF0"/>
      </a:lt2>
      <a:accent1>
        <a:srgbClr val="64BDE1"/>
      </a:accent1>
      <a:accent2>
        <a:srgbClr val="008BBF"/>
      </a:accent2>
      <a:accent3>
        <a:srgbClr val="D9D9E3"/>
      </a:accent3>
      <a:accent4>
        <a:srgbClr val="677399"/>
      </a:accent4>
      <a:accent5>
        <a:srgbClr val="8FCFE9"/>
      </a:accent5>
      <a:accent6>
        <a:srgbClr val="DC5050"/>
      </a:accent6>
      <a:hlink>
        <a:srgbClr val="3C4155"/>
      </a:hlink>
      <a:folHlink>
        <a:srgbClr val="DC5050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</a:gradFill>
      </a:fillStyleLst>
      <a:lnStyleLst>
        <a:ln w="9525">
          <a:solidFill>
            <a:schemeClr val="phClr">
              <a:shade val="95000"/>
              <a:satMod val="105000"/>
            </a:schemeClr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68</TotalTime>
  <Words>506</Words>
  <Application>Microsoft Office PowerPoint</Application>
  <DocSecurity>0</DocSecurity>
  <PresentationFormat>Произвольный</PresentationFormat>
  <Paragraphs>58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Саковникова Екатерина Игоревна</dc:creator>
  <cp:lastModifiedBy>User</cp:lastModifiedBy>
  <cp:revision>6</cp:revision>
  <dcterms:created xsi:type="dcterms:W3CDTF">2020-07-15T10:46:35Z</dcterms:created>
  <dcterms:modified xsi:type="dcterms:W3CDTF">2025-12-25T09:26:57Z</dcterms:modified>
</cp:coreProperties>
</file>